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79" r:id="rId4"/>
    <p:sldId id="260" r:id="rId5"/>
    <p:sldId id="262" r:id="rId6"/>
    <p:sldId id="267" r:id="rId7"/>
    <p:sldId id="277" r:id="rId8"/>
    <p:sldId id="278" r:id="rId9"/>
    <p:sldId id="265" r:id="rId10"/>
  </p:sldIdLst>
  <p:sldSz cx="18288000" cy="10287000"/>
  <p:notesSz cx="6858000" cy="9144000"/>
  <p:embeddedFontLst>
    <p:embeddedFont>
      <p:font typeface="Bahnschrift Condensed" panose="020B0502040204020203" pitchFamily="34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Franklin Gothic Book" panose="020B0503020102020204" pitchFamily="34" charset="0"/>
      <p:regular r:id="rId18"/>
      <p:italic r:id="rId19"/>
    </p:embeddedFont>
    <p:embeddedFont>
      <p:font typeface="Franklin Gothic Medium Cond" panose="020B0606030402020204" pitchFamily="34" charset="0"/>
      <p:regular r:id="rId20"/>
    </p:embeddedFont>
    <p:embeddedFont>
      <p:font typeface="Open Sans Extra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FF"/>
    <a:srgbClr val="0099FF"/>
    <a:srgbClr val="33CCFF"/>
    <a:srgbClr val="66CCFF"/>
    <a:srgbClr val="1A1EC8"/>
    <a:srgbClr val="425BD6"/>
    <a:srgbClr val="336699"/>
    <a:srgbClr val="3366CC"/>
    <a:srgbClr val="397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634" autoAdjust="0"/>
  </p:normalViewPr>
  <p:slideViewPr>
    <p:cSldViewPr>
      <p:cViewPr varScale="1">
        <p:scale>
          <a:sx n="70" d="100"/>
          <a:sy n="70" d="100"/>
        </p:scale>
        <p:origin x="142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147D8-E1D0-421A-8B9F-36DFFEF059E6}" type="datetimeFigureOut">
              <a:rPr lang="en-ID" smtClean="0"/>
              <a:t>02/10/2024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4881A-493C-4138-B640-C41F5D9E1A0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753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4881A-493C-4138-B640-C41F5D9E1A0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5202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45DA0">
                    <a:shade val="30000"/>
                    <a:satMod val="115000"/>
                  </a:srgbClr>
                </a:gs>
                <a:gs pos="50000">
                  <a:srgbClr val="145DA0">
                    <a:shade val="67500"/>
                    <a:satMod val="115000"/>
                  </a:srgbClr>
                </a:gs>
                <a:gs pos="100000">
                  <a:srgbClr val="145DA0">
                    <a:shade val="100000"/>
                    <a:satMod val="115000"/>
                  </a:srgbClr>
                </a:gs>
              </a:gsLst>
              <a:lin ang="13500000" scaled="1"/>
              <a:tileRect/>
            </a:gradFill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783417" y="6464869"/>
            <a:ext cx="858773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Instalasi Sistem Informasi Manajemen </a:t>
            </a:r>
          </a:p>
          <a:p>
            <a:pPr>
              <a:lnSpc>
                <a:spcPts val="3855"/>
              </a:lnSpc>
              <a:spcBef>
                <a:spcPct val="0"/>
              </a:spcBef>
            </a:pPr>
            <a:r>
              <a:rPr lang="id-ID" sz="4000" spc="-55" dirty="0">
                <a:solidFill>
                  <a:srgbClr val="0070C0"/>
                </a:solidFill>
                <a:latin typeface="Bahnschrift Condensed" panose="020B0502040204020203" pitchFamily="34" charset="0"/>
              </a:rPr>
              <a:t>Rumah Sakit (ISIMRS)</a:t>
            </a:r>
            <a:endParaRPr lang="en-US" sz="4000" spc="-55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27" name="图形" descr="C:/Users/Administrator/AppData/Local/Temp/picturecompress_20220709155216/output_1.pngoutput_1">
            <a:extLst>
              <a:ext uri="{FF2B5EF4-FFF2-40B4-BE49-F238E27FC236}">
                <a16:creationId xmlns:a16="http://schemas.microsoft.com/office/drawing/2014/main" id="{1687A17D-1548-160C-C1F0-B023A12B87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624560" y="1416091"/>
            <a:ext cx="9500083" cy="7236491"/>
          </a:xfrm>
          <a:prstGeom prst="rect">
            <a:avLst/>
          </a:prstGeom>
        </p:spPr>
      </p:pic>
      <p:sp>
        <p:nvSpPr>
          <p:cNvPr id="29" name="Round Same Side Corner Rectangle 28"/>
          <p:cNvSpPr/>
          <p:nvPr/>
        </p:nvSpPr>
        <p:spPr>
          <a:xfrm rot="5400000">
            <a:off x="2816595" y="-35298"/>
            <a:ext cx="2819400" cy="9062198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6"/>
          <p:cNvSpPr txBox="1"/>
          <p:nvPr/>
        </p:nvSpPr>
        <p:spPr>
          <a:xfrm>
            <a:off x="783417" y="3609314"/>
            <a:ext cx="8360583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Program </a:t>
            </a: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Kerja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Penyempurnaan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Medium Cond" panose="020B0606030402020204" pitchFamily="34" charset="0"/>
              </a:rPr>
              <a:t> EMR 2024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30" y="706950"/>
            <a:ext cx="6096004" cy="258584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2" y="1064827"/>
            <a:ext cx="1343814" cy="16555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8FF946-D3E0-EF06-93B8-C5FED287CA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395" y="7148011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7417" y="0"/>
            <a:ext cx="18305417" cy="4229101"/>
            <a:chOff x="-17417" y="0"/>
            <a:chExt cx="18305417" cy="4229101"/>
          </a:xfrm>
        </p:grpSpPr>
        <p:pic>
          <p:nvPicPr>
            <p:cNvPr id="2052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>
              <a:off x="9220200" y="1"/>
              <a:ext cx="9067800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onitoring suhu dan kelembaban pada ruang server dengan HOBO Temp/RH Data  Logger MX11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6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377"/>
            <a:stretch/>
          </p:blipFill>
          <p:spPr bwMode="auto">
            <a:xfrm flipH="1">
              <a:off x="-17417" y="0"/>
              <a:ext cx="9237617" cy="4229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TextBox 8"/>
          <p:cNvSpPr txBox="1"/>
          <p:nvPr/>
        </p:nvSpPr>
        <p:spPr>
          <a:xfrm>
            <a:off x="609600" y="629682"/>
            <a:ext cx="9372600" cy="728737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1499632" y="2114549"/>
            <a:ext cx="7550259" cy="7179256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Latar</a:t>
            </a: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Belakang</a:t>
            </a:r>
            <a:endParaRPr lang="id-ID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Konsistensi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Data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>
              <a:lnSpc>
                <a:spcPct val="150000"/>
              </a:lnSpc>
              <a:buFont typeface="+mj-lt"/>
              <a:buAutoNum type="arabicPeriod"/>
            </a:pP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Struktur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program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1313" lvl="1" indent="-341313" algn="just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Tindakan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Preventif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vs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Korektif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9560E67-05C7-3715-7024-BD66A443BB7E}"/>
              </a:ext>
            </a:extLst>
          </p:cNvPr>
          <p:cNvSpPr txBox="1">
            <a:spLocks/>
          </p:cNvSpPr>
          <p:nvPr/>
        </p:nvSpPr>
        <p:spPr>
          <a:xfrm>
            <a:off x="9231086" y="2114549"/>
            <a:ext cx="7635167" cy="7179257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2713" indent="0">
              <a:buNone/>
            </a:pPr>
            <a:r>
              <a:rPr lang="en-US" sz="2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Solusi</a:t>
            </a:r>
            <a:endParaRPr lang="id-ID" sz="27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Proses program yang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harus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dapat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diaudit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mudah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tracking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masalah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Wadah</a:t>
            </a: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data, 2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aplikasi</a:t>
            </a:r>
            <a:endParaRPr lang="en-US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7063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Monitoring, </a:t>
            </a:r>
            <a:r>
              <a:rPr lang="en-US" sz="27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tiketing</a:t>
            </a:r>
            <a:endParaRPr lang="id-ID" sz="27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reeform 21"/>
          <p:cNvSpPr/>
          <p:nvPr/>
        </p:nvSpPr>
        <p:spPr>
          <a:xfrm>
            <a:off x="-5188804" y="3559987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0999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US"/>
              <a:t>A</a:t>
            </a:r>
            <a:endParaRPr lang="en-ID"/>
          </a:p>
        </p:txBody>
      </p:sp>
      <p:sp>
        <p:nvSpPr>
          <p:cNvPr id="26" name="Round Same Side Corner Rectangle 25"/>
          <p:cNvSpPr/>
          <p:nvPr/>
        </p:nvSpPr>
        <p:spPr>
          <a:xfrm rot="5400000">
            <a:off x="4039396" y="-4299201"/>
            <a:ext cx="1104956" cy="100288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 txBox="1">
            <a:spLocks/>
          </p:cNvSpPr>
          <p:nvPr/>
        </p:nvSpPr>
        <p:spPr>
          <a:xfrm>
            <a:off x="0" y="353099"/>
            <a:ext cx="9049891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IDENTIFIKASI MASALAH SISTEM SAAT INI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ARSITEKTUR PROGRAM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STRUKTUR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TAMPILAN (GUI)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PENGHUBUNG (MIDDLEWARE)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 BISNIS TERPUSAT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SUMBER DATA (dan CONSTRAINT)</a:t>
              </a:r>
              <a:endParaRPr lang="zh-CN" altLang="en-US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 Input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untuk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kemudahan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user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salah input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Mengikuti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pola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sudah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mapan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familiar,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yaitu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simrsgos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beberapa</a:t>
              </a: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pengembangan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76914" cy="867963"/>
              <a:chOff x="0" y="-35100"/>
              <a:chExt cx="103043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1714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TAMPILAN (GUI)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BISNIS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Aturan-aturan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yang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diterapkan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,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terus-menerus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dikembangkan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dalam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rangka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mengurangi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kecurangan</a:t>
              </a: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Tindakan filter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KSM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 Tindakan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sesuai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dengan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Jenis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pasiennya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(FOC, BP, JKN)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14747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Membuat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batas-batas data, agar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terjaga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konsistensinya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.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Contoh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: Kode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Katalog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harus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diisi</a:t>
              </a: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 dan </a:t>
              </a:r>
              <a:r>
                <a:rPr lang="en-US" altLang="zh-CN" sz="2000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unik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SUMBER DATA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922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66830" y="0"/>
            <a:ext cx="5021170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39232" y="287411"/>
            <a:ext cx="792250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rgbClr val="051D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SOP PENANGANAN MASALAH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D6E4F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ln>
              <a:solidFill>
                <a:srgbClr val="D6E4F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711374" y="287411"/>
            <a:ext cx="8030542" cy="9598848"/>
          </a:xfrm>
          <a:custGeom>
            <a:avLst/>
            <a:gdLst/>
            <a:ahLst/>
            <a:cxnLst/>
            <a:rect l="l" t="t" r="r" b="b"/>
            <a:pathLst>
              <a:path w="8606155" h="10286873">
                <a:moveTo>
                  <a:pt x="8606155" y="10251440"/>
                </a:moveTo>
                <a:cubicBezTo>
                  <a:pt x="8606155" y="10284587"/>
                  <a:pt x="8595487" y="10286873"/>
                  <a:pt x="8567674" y="10286873"/>
                </a:cubicBezTo>
                <a:cubicBezTo>
                  <a:pt x="5713095" y="10286238"/>
                  <a:pt x="2858643" y="10286238"/>
                  <a:pt x="4064" y="10286238"/>
                </a:cubicBezTo>
                <a:cubicBezTo>
                  <a:pt x="0" y="10272395"/>
                  <a:pt x="6350" y="10259822"/>
                  <a:pt x="9271" y="10246995"/>
                </a:cubicBezTo>
                <a:cubicBezTo>
                  <a:pt x="134747" y="9685401"/>
                  <a:pt x="260350" y="9123934"/>
                  <a:pt x="386207" y="8562467"/>
                </a:cubicBezTo>
                <a:cubicBezTo>
                  <a:pt x="565658" y="7761986"/>
                  <a:pt x="745490" y="6961632"/>
                  <a:pt x="924814" y="6161151"/>
                </a:cubicBezTo>
                <a:cubicBezTo>
                  <a:pt x="1146302" y="5172583"/>
                  <a:pt x="1367282" y="4184015"/>
                  <a:pt x="1588643" y="3195574"/>
                </a:cubicBezTo>
                <a:cubicBezTo>
                  <a:pt x="1813560" y="2191385"/>
                  <a:pt x="2038604" y="1187323"/>
                  <a:pt x="2264156" y="183261"/>
                </a:cubicBezTo>
                <a:cubicBezTo>
                  <a:pt x="2277872" y="122174"/>
                  <a:pt x="2286635" y="59690"/>
                  <a:pt x="2308860" y="635"/>
                </a:cubicBezTo>
                <a:cubicBezTo>
                  <a:pt x="4395216" y="635"/>
                  <a:pt x="6481572" y="635"/>
                  <a:pt x="8567928" y="0"/>
                </a:cubicBezTo>
                <a:cubicBezTo>
                  <a:pt x="8596249" y="0"/>
                  <a:pt x="8605901" y="3429"/>
                  <a:pt x="8605901" y="35814"/>
                </a:cubicBezTo>
                <a:cubicBezTo>
                  <a:pt x="8605139" y="3441065"/>
                  <a:pt x="8605139" y="6846316"/>
                  <a:pt x="8606155" y="10251440"/>
                </a:cubicBezTo>
                <a:close/>
              </a:path>
            </a:pathLst>
          </a:cu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5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14967332" y="7304866"/>
            <a:ext cx="4831916" cy="511068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685800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6567"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4" name="Group 33"/>
          <p:cNvGrpSpPr/>
          <p:nvPr/>
        </p:nvGrpSpPr>
        <p:grpSpPr>
          <a:xfrm>
            <a:off x="868399" y="1983306"/>
            <a:ext cx="11387207" cy="3278344"/>
            <a:chOff x="1776774" y="1983306"/>
            <a:chExt cx="11387207" cy="3278344"/>
          </a:xfrm>
        </p:grpSpPr>
        <p:grpSp>
          <p:nvGrpSpPr>
            <p:cNvPr id="16" name="Group 16"/>
            <p:cNvGrpSpPr/>
            <p:nvPr/>
          </p:nvGrpSpPr>
          <p:grpSpPr>
            <a:xfrm>
              <a:off x="1776774" y="2531869"/>
              <a:ext cx="11387207" cy="2729781"/>
              <a:chOff x="0" y="0"/>
              <a:chExt cx="2999100" cy="868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999100" cy="86880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PREVENTIF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2292391" y="3006143"/>
              <a:ext cx="4706668" cy="11798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MONITORING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4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8089095" y="3028422"/>
              <a:ext cx="4560105" cy="8848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SEMENTARA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PERMANEN</a:t>
              </a:r>
              <a:endParaRPr 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</a:endParaRPr>
            </a:p>
          </p:txBody>
        </p:sp>
        <p:grpSp>
          <p:nvGrpSpPr>
            <p:cNvPr id="3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3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3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KOREKTIF</a:t>
                </a:r>
                <a:endParaRPr lang="en-US" sz="3200" b="1" u="none" strike="noStrike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 35"/>
          <p:cNvGrpSpPr/>
          <p:nvPr/>
        </p:nvGrpSpPr>
        <p:grpSpPr>
          <a:xfrm>
            <a:off x="868399" y="5718358"/>
            <a:ext cx="11387207" cy="3707197"/>
            <a:chOff x="1776774" y="1983306"/>
            <a:chExt cx="11387207" cy="3707197"/>
          </a:xfrm>
        </p:grpSpPr>
        <p:grpSp>
          <p:nvGrpSpPr>
            <p:cNvPr id="37" name="Group 16"/>
            <p:cNvGrpSpPr/>
            <p:nvPr/>
          </p:nvGrpSpPr>
          <p:grpSpPr>
            <a:xfrm>
              <a:off x="1776774" y="2412158"/>
              <a:ext cx="11387207" cy="3278345"/>
              <a:chOff x="0" y="-38100"/>
              <a:chExt cx="2999100" cy="1043390"/>
            </a:xfrm>
          </p:grpSpPr>
          <p:sp>
            <p:nvSpPr>
              <p:cNvPr id="46" name="Freeform 17"/>
              <p:cNvSpPr/>
              <p:nvPr/>
            </p:nvSpPr>
            <p:spPr>
              <a:xfrm>
                <a:off x="0" y="0"/>
                <a:ext cx="2999100" cy="1005290"/>
              </a:xfrm>
              <a:custGeom>
                <a:avLst/>
                <a:gdLst/>
                <a:ahLst/>
                <a:cxnLst/>
                <a:rect l="l" t="t" r="r" b="b"/>
                <a:pathLst>
                  <a:path w="2999100" h="868800">
                    <a:moveTo>
                      <a:pt x="9518" y="0"/>
                    </a:moveTo>
                    <a:lnTo>
                      <a:pt x="2989581" y="0"/>
                    </a:lnTo>
                    <a:cubicBezTo>
                      <a:pt x="2992106" y="0"/>
                      <a:pt x="2994527" y="1003"/>
                      <a:pt x="2996312" y="2788"/>
                    </a:cubicBezTo>
                    <a:cubicBezTo>
                      <a:pt x="2998097" y="4573"/>
                      <a:pt x="2999100" y="6994"/>
                      <a:pt x="2999100" y="9518"/>
                    </a:cubicBezTo>
                    <a:lnTo>
                      <a:pt x="2999100" y="859282"/>
                    </a:lnTo>
                    <a:cubicBezTo>
                      <a:pt x="2999100" y="861806"/>
                      <a:pt x="2998097" y="864227"/>
                      <a:pt x="2996312" y="866012"/>
                    </a:cubicBezTo>
                    <a:cubicBezTo>
                      <a:pt x="2994527" y="867797"/>
                      <a:pt x="2992106" y="868800"/>
                      <a:pt x="2989581" y="868800"/>
                    </a:cubicBezTo>
                    <a:lnTo>
                      <a:pt x="9518" y="868800"/>
                    </a:lnTo>
                    <a:cubicBezTo>
                      <a:pt x="4261" y="868800"/>
                      <a:pt x="0" y="864538"/>
                      <a:pt x="0" y="859282"/>
                    </a:cubicBezTo>
                    <a:lnTo>
                      <a:pt x="0" y="9518"/>
                    </a:lnTo>
                    <a:cubicBezTo>
                      <a:pt x="0" y="6994"/>
                      <a:pt x="1003" y="4573"/>
                      <a:pt x="2788" y="2788"/>
                    </a:cubicBezTo>
                    <a:cubicBezTo>
                      <a:pt x="4573" y="1003"/>
                      <a:pt x="6994" y="0"/>
                      <a:pt x="9518" y="0"/>
                    </a:cubicBezTo>
                    <a:close/>
                  </a:path>
                </a:pathLst>
              </a:custGeom>
              <a:solidFill>
                <a:srgbClr val="00569E"/>
              </a:solidFill>
            </p:spPr>
            <p:txBody>
              <a:bodyPr/>
              <a:lstStyle/>
              <a:p>
                <a:endParaRPr lang="en-ID" dirty="0"/>
              </a:p>
            </p:txBody>
          </p:sp>
          <p:sp>
            <p:nvSpPr>
              <p:cNvPr id="47" name="TextBox 18"/>
              <p:cNvSpPr txBox="1"/>
              <p:nvPr/>
            </p:nvSpPr>
            <p:spPr>
              <a:xfrm>
                <a:off x="0" y="-38100"/>
                <a:ext cx="2999100" cy="906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38" name="Group 19"/>
            <p:cNvGrpSpPr/>
            <p:nvPr/>
          </p:nvGrpSpPr>
          <p:grpSpPr>
            <a:xfrm>
              <a:off x="2665995" y="1983306"/>
              <a:ext cx="3714090" cy="867963"/>
              <a:chOff x="0" y="-66675"/>
              <a:chExt cx="1013291" cy="317260"/>
            </a:xfrm>
          </p:grpSpPr>
          <p:sp>
            <p:nvSpPr>
              <p:cNvPr id="44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5" name="TextBox 21"/>
              <p:cNvSpPr txBox="1"/>
              <p:nvPr/>
            </p:nvSpPr>
            <p:spPr>
              <a:xfrm>
                <a:off x="0" y="-66675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PROSES</a:t>
                </a:r>
              </a:p>
            </p:txBody>
          </p:sp>
        </p:grpSp>
        <p:sp>
          <p:nvSpPr>
            <p:cNvPr id="39" name="TextBox 28"/>
            <p:cNvSpPr txBox="1"/>
            <p:nvPr/>
          </p:nvSpPr>
          <p:spPr>
            <a:xfrm>
              <a:off x="2292391" y="3006143"/>
              <a:ext cx="4706668" cy="20646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HELP DESK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ON SITE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ANALISA DATA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ENGINEERING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7772401" y="3028422"/>
              <a:ext cx="4876800" cy="2359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DEVELOPMENT 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SELF QA (quality assurance)</a:t>
              </a: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endParaRPr lang="en-US" altLang="zh-CN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algn="ctr">
                <a:lnSpc>
                  <a:spcPts val="2334"/>
                </a:lnSpc>
                <a:spcBef>
                  <a:spcPct val="0"/>
                </a:spcBef>
              </a:pPr>
              <a:r>
                <a:rPr lang="en-US" altLang="zh-CN" sz="2000" dirty="0">
                  <a:solidFill>
                    <a:schemeClr val="bg1"/>
                  </a:solidFill>
                  <a:latin typeface="Franklin Gothic Book" panose="020B0503020102020204" pitchFamily="34" charset="0"/>
                  <a:cs typeface="+mn-ea"/>
                  <a:sym typeface="+mn-lt"/>
                </a:rPr>
                <a:t>TESTING QA</a:t>
              </a:r>
              <a:endParaRPr lang="zh-CN" altLang="en-US" sz="2000" dirty="0">
                <a:solidFill>
                  <a:schemeClr val="bg1"/>
                </a:solidFill>
                <a:latin typeface="Franklin Gothic Book" panose="020B0503020102020204" pitchFamily="34" charset="0"/>
                <a:cs typeface="+mn-ea"/>
                <a:sym typeface="+mn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endParaRPr lang="en-US" sz="2000" u="none" strike="noStrike" spc="-33" dirty="0">
                <a:solidFill>
                  <a:schemeClr val="bg1"/>
                </a:solidFill>
                <a:latin typeface="+mj-lt"/>
              </a:endParaRP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PRODUKSI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spc="-33" dirty="0">
                  <a:solidFill>
                    <a:schemeClr val="bg1"/>
                  </a:solidFill>
                  <a:latin typeface="+mj-lt"/>
                </a:rPr>
                <a:t>DAN TESTING PASIEN TEST</a:t>
              </a:r>
            </a:p>
            <a:p>
              <a:pPr marL="0" lvl="0" indent="0" algn="ctr">
                <a:lnSpc>
                  <a:spcPts val="2334"/>
                </a:lnSpc>
                <a:spcBef>
                  <a:spcPct val="0"/>
                </a:spcBef>
              </a:pPr>
              <a:r>
                <a:rPr lang="en-US" sz="2000" u="none" strike="noStrike" spc="-33" dirty="0">
                  <a:solidFill>
                    <a:schemeClr val="bg1"/>
                  </a:solidFill>
                  <a:latin typeface="+mj-lt"/>
                </a:rPr>
                <a:t>ATAU PENDAMPINGAN LAPANGAN</a:t>
              </a:r>
            </a:p>
          </p:txBody>
        </p:sp>
        <p:grpSp>
          <p:nvGrpSpPr>
            <p:cNvPr id="41" name="Group 19"/>
            <p:cNvGrpSpPr/>
            <p:nvPr/>
          </p:nvGrpSpPr>
          <p:grpSpPr>
            <a:xfrm>
              <a:off x="8465552" y="2039610"/>
              <a:ext cx="3714090" cy="867963"/>
              <a:chOff x="0" y="-35100"/>
              <a:chExt cx="1013291" cy="317260"/>
            </a:xfrm>
          </p:grpSpPr>
          <p:sp>
            <p:nvSpPr>
              <p:cNvPr id="42" name="Freeform 20"/>
              <p:cNvSpPr/>
              <p:nvPr/>
            </p:nvSpPr>
            <p:spPr>
              <a:xfrm>
                <a:off x="0" y="0"/>
                <a:ext cx="1013291" cy="250585"/>
              </a:xfrm>
              <a:custGeom>
                <a:avLst/>
                <a:gdLst/>
                <a:ahLst/>
                <a:cxnLst/>
                <a:rect l="l" t="t" r="r" b="b"/>
                <a:pathLst>
                  <a:path w="1013291" h="250585">
                    <a:moveTo>
                      <a:pt x="125293" y="0"/>
                    </a:moveTo>
                    <a:lnTo>
                      <a:pt x="887999" y="0"/>
                    </a:lnTo>
                    <a:cubicBezTo>
                      <a:pt x="921228" y="0"/>
                      <a:pt x="953097" y="13200"/>
                      <a:pt x="976594" y="36697"/>
                    </a:cubicBezTo>
                    <a:cubicBezTo>
                      <a:pt x="1000091" y="60194"/>
                      <a:pt x="1013291" y="92063"/>
                      <a:pt x="1013291" y="125293"/>
                    </a:cubicBezTo>
                    <a:lnTo>
                      <a:pt x="1013291" y="125293"/>
                    </a:lnTo>
                    <a:cubicBezTo>
                      <a:pt x="1013291" y="158522"/>
                      <a:pt x="1000091" y="190391"/>
                      <a:pt x="976594" y="213888"/>
                    </a:cubicBezTo>
                    <a:cubicBezTo>
                      <a:pt x="953097" y="237385"/>
                      <a:pt x="921228" y="250585"/>
                      <a:pt x="887999" y="250585"/>
                    </a:cubicBezTo>
                    <a:lnTo>
                      <a:pt x="125293" y="250585"/>
                    </a:lnTo>
                    <a:cubicBezTo>
                      <a:pt x="92063" y="250585"/>
                      <a:pt x="60194" y="237385"/>
                      <a:pt x="36697" y="213888"/>
                    </a:cubicBezTo>
                    <a:cubicBezTo>
                      <a:pt x="13200" y="190391"/>
                      <a:pt x="0" y="158522"/>
                      <a:pt x="0" y="125293"/>
                    </a:cubicBezTo>
                    <a:lnTo>
                      <a:pt x="0" y="125293"/>
                    </a:lnTo>
                    <a:cubicBezTo>
                      <a:pt x="0" y="92063"/>
                      <a:pt x="13200" y="60194"/>
                      <a:pt x="36697" y="36697"/>
                    </a:cubicBezTo>
                    <a:cubicBezTo>
                      <a:pt x="60194" y="13200"/>
                      <a:pt x="92063" y="0"/>
                      <a:pt x="125293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0569E">
                      <a:alpha val="100000"/>
                    </a:srgbClr>
                  </a:gs>
                  <a:gs pos="100000">
                    <a:srgbClr val="014074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ID"/>
              </a:p>
            </p:txBody>
          </p:sp>
          <p:sp>
            <p:nvSpPr>
              <p:cNvPr id="43" name="TextBox 21"/>
              <p:cNvSpPr txBox="1"/>
              <p:nvPr/>
            </p:nvSpPr>
            <p:spPr>
              <a:xfrm>
                <a:off x="0" y="-35100"/>
                <a:ext cx="1013291" cy="317260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marL="0" lvl="0" indent="0" algn="ctr">
                  <a:lnSpc>
                    <a:spcPts val="3480"/>
                  </a:lnSpc>
                  <a:spcBef>
                    <a:spcPct val="0"/>
                  </a:spcBef>
                </a:pPr>
                <a:r>
                  <a:rPr lang="en-US" sz="3200" b="1" u="none" strike="noStrike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ALUR PRODUKSI</a:t>
                </a: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Round Same Side Corner Rectangle 55">
            <a:extLst>
              <a:ext uri="{FF2B5EF4-FFF2-40B4-BE49-F238E27FC236}">
                <a16:creationId xmlns:a16="http://schemas.microsoft.com/office/drawing/2014/main" id="{0D073118-E8EC-0C7D-9D9B-70774D724E39}"/>
              </a:ext>
            </a:extLst>
          </p:cNvPr>
          <p:cNvSpPr/>
          <p:nvPr/>
        </p:nvSpPr>
        <p:spPr>
          <a:xfrm rot="5400000">
            <a:off x="-661712" y="747988"/>
            <a:ext cx="4172374" cy="3247050"/>
          </a:xfrm>
          <a:prstGeom prst="round2SameRect">
            <a:avLst/>
          </a:prstGeom>
          <a:gradFill flip="none" rotWithShape="1">
            <a:gsLst>
              <a:gs pos="0">
                <a:schemeClr val="tx2">
                  <a:lumMod val="75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9" name="TextBox 5">
            <a:extLst>
              <a:ext uri="{FF2B5EF4-FFF2-40B4-BE49-F238E27FC236}">
                <a16:creationId xmlns:a16="http://schemas.microsoft.com/office/drawing/2014/main" id="{453233A6-A025-FA70-42A6-9F26E808E881}"/>
              </a:ext>
            </a:extLst>
          </p:cNvPr>
          <p:cNvSpPr txBox="1"/>
          <p:nvPr/>
        </p:nvSpPr>
        <p:spPr>
          <a:xfrm>
            <a:off x="142612" y="782198"/>
            <a:ext cx="2563725" cy="3178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MODUL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EMR</a:t>
            </a:r>
            <a:endParaRPr lang="en-US" sz="4400" b="1" u="none" strike="noStrik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&amp;</a:t>
            </a:r>
          </a:p>
          <a:p>
            <a:pPr marL="0" lvl="0" indent="0" algn="ctr">
              <a:lnSpc>
                <a:spcPts val="6300"/>
              </a:lnSpc>
              <a:spcBef>
                <a:spcPct val="0"/>
              </a:spcBef>
            </a:pPr>
            <a:r>
              <a:rPr lang="en-US" sz="4400" b="1" u="none" strike="noStrik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LOKUS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E5B09-561F-9AB6-B54D-6CE0AA38F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50" y="285325"/>
            <a:ext cx="14278950" cy="9704914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5248D164-F482-F4EF-2E9F-2EAF25E66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" y="9701667"/>
            <a:ext cx="1851398" cy="5558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JADWAL KERJA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494063" y="419100"/>
            <a:ext cx="3918258" cy="9417746"/>
            <a:chOff x="91440" y="1392047"/>
            <a:chExt cx="3922212" cy="7665151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91440" y="3871829"/>
              <a:ext cx="3922212" cy="5185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STRUKTUR LOGIKA PROGRAM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Persiapan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Server &amp;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konfigurasinya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mencakup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pembuatan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ujicoba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produksi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interface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gui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pola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SIMRSGOS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Analisa &amp; Desain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penyimpanan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dan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pengolahan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menyempurnakan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data TRANSMEDIK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Logika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alur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SEPTEMBER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680A022-7731-4E51-AE10-001E61B3BD94}"/>
              </a:ext>
            </a:extLst>
          </p:cNvPr>
          <p:cNvGrpSpPr/>
          <p:nvPr/>
        </p:nvGrpSpPr>
        <p:grpSpPr>
          <a:xfrm>
            <a:off x="9108944" y="2704288"/>
            <a:ext cx="4149856" cy="2439212"/>
            <a:chOff x="4033012" y="2816677"/>
            <a:chExt cx="3922213" cy="1934850"/>
          </a:xfrm>
        </p:grpSpPr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4033012" y="3506430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1,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FARMASI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 – 7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3640835" y="1262447"/>
            <a:ext cx="4149855" cy="8368007"/>
            <a:chOff x="13335000" y="3713396"/>
            <a:chExt cx="4149855" cy="8368007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35000" y="4971764"/>
              <a:ext cx="4149855" cy="71096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7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Farmasi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Ruang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Operasi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Konsul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CPPT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Dokter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Order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Input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Bridging Hasil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Penunjang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Admission</a:t>
              </a:r>
            </a:p>
            <a:p>
              <a:pPr algn="ctr"/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20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MODUL SIAP PAKAI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A736111-0223-FB2D-3255-C8B2645B03A5}"/>
              </a:ext>
            </a:extLst>
          </p:cNvPr>
          <p:cNvSpPr txBox="1"/>
          <p:nvPr/>
        </p:nvSpPr>
        <p:spPr>
          <a:xfrm>
            <a:off x="473705" y="2992056"/>
            <a:ext cx="3918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rPr>
              <a:t>Status : 90%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4572000" y="2130924"/>
            <a:ext cx="4223849" cy="3894491"/>
            <a:chOff x="3963078" y="2816677"/>
            <a:chExt cx="3992147" cy="3089217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2416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Tampilan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(GUI),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sesuai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modul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EMR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Proses CRUD (create, read, update, delete)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Membuat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Cetakan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Aplikasi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 – 5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F41FB0-49F6-9F94-C606-BD1E1EDB6624}"/>
              </a:ext>
            </a:extLst>
          </p:cNvPr>
          <p:cNvGrpSpPr/>
          <p:nvPr/>
        </p:nvGrpSpPr>
        <p:grpSpPr>
          <a:xfrm>
            <a:off x="9108944" y="5703345"/>
            <a:ext cx="4149856" cy="2761181"/>
            <a:chOff x="4033012" y="2816677"/>
            <a:chExt cx="3922213" cy="2190244"/>
          </a:xfrm>
        </p:grpSpPr>
        <p:sp>
          <p:nvSpPr>
            <p:cNvPr id="20" name="Cube 19">
              <a:extLst>
                <a:ext uri="{FF2B5EF4-FFF2-40B4-BE49-F238E27FC236}">
                  <a16:creationId xmlns:a16="http://schemas.microsoft.com/office/drawing/2014/main" id="{FA5409AD-32D3-A566-40F4-02058963CA3C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67FB201-D7FB-DD7D-4E64-E49FAD90FF4D}"/>
                </a:ext>
              </a:extLst>
            </p:cNvPr>
            <p:cNvSpPr txBox="1"/>
            <p:nvPr/>
          </p:nvSpPr>
          <p:spPr>
            <a:xfrm>
              <a:off x="4033012" y="3468860"/>
              <a:ext cx="3922212" cy="1538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TEST 2,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PAKAI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Testing PELAYANAN DOKTER (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diluar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CPPT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Catatan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Medis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11EF5B1-8AD9-5394-7C84-7F768026B2F2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 – 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D8D71F9-6BAA-81DD-3F04-710613B489D9}"/>
              </a:ext>
            </a:extLst>
          </p:cNvPr>
          <p:cNvGrpSpPr/>
          <p:nvPr/>
        </p:nvGrpSpPr>
        <p:grpSpPr>
          <a:xfrm>
            <a:off x="4650288" y="6494613"/>
            <a:ext cx="4149855" cy="2458886"/>
            <a:chOff x="4033013" y="2816677"/>
            <a:chExt cx="3922212" cy="1950456"/>
          </a:xfrm>
        </p:grpSpPr>
        <p:sp>
          <p:nvSpPr>
            <p:cNvPr id="27" name="Cube 26">
              <a:extLst>
                <a:ext uri="{FF2B5EF4-FFF2-40B4-BE49-F238E27FC236}">
                  <a16:creationId xmlns:a16="http://schemas.microsoft.com/office/drawing/2014/main" id="{77D8E1F4-FEF1-BE54-2010-DA08F2884180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1D4872-427A-5E6F-5CAA-6F462CB94D00}"/>
                </a:ext>
              </a:extLst>
            </p:cNvPr>
            <p:cNvSpPr txBox="1"/>
            <p:nvPr/>
          </p:nvSpPr>
          <p:spPr>
            <a:xfrm>
              <a:off x="4033013" y="3522036"/>
              <a:ext cx="3922212" cy="1245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DEV 3, Hasil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akhir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:</a:t>
              </a: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PROGRAM SIAP TESTING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Mengikuti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Modul yang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akan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ditest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4EAB42A-F32B-4D1D-D2F0-AE6C182E394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6 – 20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5003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STRATEGI IMPLEMENTASI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9D634E-9463-A840-B829-E0F26A3EEC64}"/>
              </a:ext>
            </a:extLst>
          </p:cNvPr>
          <p:cNvGrpSpPr/>
          <p:nvPr/>
        </p:nvGrpSpPr>
        <p:grpSpPr>
          <a:xfrm>
            <a:off x="838200" y="2345357"/>
            <a:ext cx="3985509" cy="4834292"/>
            <a:chOff x="91440" y="1392047"/>
            <a:chExt cx="3989531" cy="3934655"/>
          </a:xfrm>
        </p:grpSpPr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AB5C5C2D-E39F-BFEC-0DD1-BBBC092720CD}"/>
                </a:ext>
              </a:extLst>
            </p:cNvPr>
            <p:cNvSpPr/>
            <p:nvPr/>
          </p:nvSpPr>
          <p:spPr>
            <a:xfrm>
              <a:off x="91440" y="2819413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C373498-8408-47B2-29E0-52E1FE989564}"/>
                </a:ext>
              </a:extLst>
            </p:cNvPr>
            <p:cNvSpPr txBox="1"/>
            <p:nvPr/>
          </p:nvSpPr>
          <p:spPr>
            <a:xfrm>
              <a:off x="158759" y="3447945"/>
              <a:ext cx="3922212" cy="187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FARMASI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Test Input, Depo Teratai /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Bougenville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, 7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SEMUA DEPO &amp; GUDANG,                   9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E2347CB-BFCB-4FB7-B019-C8067B7F624B}"/>
                </a:ext>
              </a:extLst>
            </p:cNvPr>
            <p:cNvSpPr txBox="1"/>
            <p:nvPr/>
          </p:nvSpPr>
          <p:spPr>
            <a:xfrm>
              <a:off x="291065" y="2917987"/>
              <a:ext cx="3657600" cy="450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7-18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64" name="Teardrop 12">
              <a:extLst>
                <a:ext uri="{FF2B5EF4-FFF2-40B4-BE49-F238E27FC236}">
                  <a16:creationId xmlns:a16="http://schemas.microsoft.com/office/drawing/2014/main" id="{DBBF8C73-2F52-C5A0-9FB2-149EEA7D04BA}"/>
                </a:ext>
              </a:extLst>
            </p:cNvPr>
            <p:cNvSpPr/>
            <p:nvPr/>
          </p:nvSpPr>
          <p:spPr>
            <a:xfrm rot="8100000">
              <a:off x="1551097" y="1392047"/>
              <a:ext cx="1239172" cy="1048181"/>
            </a:xfrm>
            <a:custGeom>
              <a:avLst/>
              <a:gdLst/>
              <a:ahLst/>
              <a:cxnLst/>
              <a:rect l="l" t="t" r="r" b="b"/>
              <a:pathLst>
                <a:path w="1239172" h="1239172">
                  <a:moveTo>
                    <a:pt x="226976" y="1012196"/>
                  </a:moveTo>
                  <a:cubicBezTo>
                    <a:pt x="425211" y="1210431"/>
                    <a:pt x="746612" y="1210431"/>
                    <a:pt x="944847" y="1012196"/>
                  </a:cubicBezTo>
                  <a:cubicBezTo>
                    <a:pt x="1143081" y="813962"/>
                    <a:pt x="1143081" y="492561"/>
                    <a:pt x="944847" y="294326"/>
                  </a:cubicBezTo>
                  <a:cubicBezTo>
                    <a:pt x="746612" y="96092"/>
                    <a:pt x="425211" y="96092"/>
                    <a:pt x="226976" y="294326"/>
                  </a:cubicBezTo>
                  <a:cubicBezTo>
                    <a:pt x="28742" y="492561"/>
                    <a:pt x="28742" y="813962"/>
                    <a:pt x="226976" y="1012196"/>
                  </a:cubicBezTo>
                  <a:close/>
                  <a:moveTo>
                    <a:pt x="171609" y="1067563"/>
                  </a:moveTo>
                  <a:cubicBezTo>
                    <a:pt x="65580" y="961534"/>
                    <a:pt x="0" y="815056"/>
                    <a:pt x="0" y="653261"/>
                  </a:cubicBezTo>
                  <a:lnTo>
                    <a:pt x="1" y="653261"/>
                  </a:lnTo>
                  <a:cubicBezTo>
                    <a:pt x="1" y="329671"/>
                    <a:pt x="262322" y="67350"/>
                    <a:pt x="585912" y="67350"/>
                  </a:cubicBezTo>
                  <a:cubicBezTo>
                    <a:pt x="803665" y="67350"/>
                    <a:pt x="1021419" y="44900"/>
                    <a:pt x="1239172" y="0"/>
                  </a:cubicBezTo>
                  <a:cubicBezTo>
                    <a:pt x="1194272" y="217753"/>
                    <a:pt x="1171822" y="435507"/>
                    <a:pt x="1171822" y="653261"/>
                  </a:cubicBezTo>
                  <a:cubicBezTo>
                    <a:pt x="1171822" y="976851"/>
                    <a:pt x="909501" y="1239172"/>
                    <a:pt x="585911" y="1239172"/>
                  </a:cubicBezTo>
                  <a:cubicBezTo>
                    <a:pt x="424116" y="1239172"/>
                    <a:pt x="277638" y="1173592"/>
                    <a:pt x="171609" y="106756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50"/>
            </a:p>
          </p:txBody>
        </p:sp>
        <p:pic>
          <p:nvPicPr>
            <p:cNvPr id="65" name="Picture 4" descr="Online Application Icon #275106 - Free Icons Library">
              <a:extLst>
                <a:ext uri="{FF2B5EF4-FFF2-40B4-BE49-F238E27FC236}">
                  <a16:creationId xmlns:a16="http://schemas.microsoft.com/office/drawing/2014/main" id="{FE5E1415-4097-9B97-4FCC-A9F6C9D7F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5094" y="1638130"/>
              <a:ext cx="522317" cy="522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5" name="Group 14"/>
          <p:cNvGrpSpPr/>
          <p:nvPr/>
        </p:nvGrpSpPr>
        <p:grpSpPr>
          <a:xfrm>
            <a:off x="11401817" y="1172915"/>
            <a:ext cx="4202044" cy="8999226"/>
            <a:chOff x="13335000" y="3713396"/>
            <a:chExt cx="4202044" cy="8999226"/>
          </a:xfrm>
        </p:grpSpPr>
        <p:sp>
          <p:nvSpPr>
            <p:cNvPr id="47" name="Cube 46">
              <a:extLst>
                <a:ext uri="{FF2B5EF4-FFF2-40B4-BE49-F238E27FC236}">
                  <a16:creationId xmlns:a16="http://schemas.microsoft.com/office/drawing/2014/main" id="{227E63EA-140C-6DA3-A0B0-5CB0C9104130}"/>
                </a:ext>
              </a:extLst>
            </p:cNvPr>
            <p:cNvSpPr/>
            <p:nvPr/>
          </p:nvSpPr>
          <p:spPr>
            <a:xfrm>
              <a:off x="13335000" y="3713396"/>
              <a:ext cx="4149855" cy="668104"/>
            </a:xfrm>
            <a:prstGeom prst="cube">
              <a:avLst>
                <a:gd name="adj" fmla="val 17308"/>
              </a:avLst>
            </a:prstGeom>
            <a:solidFill>
              <a:srgbClr val="0000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344008-DB15-05C4-B436-55085A32A454}"/>
                </a:ext>
              </a:extLst>
            </p:cNvPr>
            <p:cNvSpPr txBox="1"/>
            <p:nvPr/>
          </p:nvSpPr>
          <p:spPr>
            <a:xfrm>
              <a:off x="13387189" y="4494988"/>
              <a:ext cx="4149855" cy="8217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23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Patologi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24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Laboratorium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Radiologi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28 </a:t>
              </a:r>
              <a:r>
                <a:rPr lang="en-US" altLang="ko-KR" sz="2400" b="1" dirty="0" err="1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Griya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Husada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4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Inap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rgbClr val="0000FF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11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Darurat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18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Rawat Jalan</a:t>
              </a: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25 November 2024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Kasir</a:t>
              </a: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  <a:p>
              <a:pPr marL="342900" indent="-342900">
                <a:buFontTx/>
                <a:buChar char="-"/>
              </a:pPr>
              <a:endParaRPr lang="en-US" altLang="ko-KR" sz="2400" b="1" dirty="0">
                <a:solidFill>
                  <a:schemeClr val="tx2">
                    <a:lumMod val="75000"/>
                  </a:schemeClr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74D8A4-EBAF-50DD-7281-8509A24408E2}"/>
                </a:ext>
              </a:extLst>
            </p:cNvPr>
            <p:cNvSpPr txBox="1"/>
            <p:nvPr/>
          </p:nvSpPr>
          <p:spPr>
            <a:xfrm>
              <a:off x="13480121" y="3785937"/>
              <a:ext cx="386988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TAHAPAN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3F55E75-A0B4-B009-7715-05AAECA0B904}"/>
              </a:ext>
            </a:extLst>
          </p:cNvPr>
          <p:cNvGrpSpPr/>
          <p:nvPr/>
        </p:nvGrpSpPr>
        <p:grpSpPr>
          <a:xfrm>
            <a:off x="5821239" y="2813266"/>
            <a:ext cx="4223849" cy="2786496"/>
            <a:chOff x="3963078" y="2816677"/>
            <a:chExt cx="3992147" cy="2210325"/>
          </a:xfrm>
        </p:grpSpPr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411899E2-A59C-DAC0-6C39-B95513904F09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606CB76-32C3-845B-DDFE-7131580AF76F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538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RUANG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TERIMA ORDER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PENJADWALAN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REALISASI OPERASI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5D4FA8-BE04-C1F7-B13D-C9F5A7AA77AD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11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969D56E-104E-9031-33C9-C0C67B51988C}"/>
              </a:ext>
            </a:extLst>
          </p:cNvPr>
          <p:cNvGrpSpPr/>
          <p:nvPr/>
        </p:nvGrpSpPr>
        <p:grpSpPr>
          <a:xfrm>
            <a:off x="5788779" y="6329538"/>
            <a:ext cx="4223849" cy="2417164"/>
            <a:chOff x="3963078" y="2816677"/>
            <a:chExt cx="3992147" cy="1917361"/>
          </a:xfrm>
        </p:grpSpPr>
        <p:sp>
          <p:nvSpPr>
            <p:cNvPr id="16" name="Cube 15">
              <a:extLst>
                <a:ext uri="{FF2B5EF4-FFF2-40B4-BE49-F238E27FC236}">
                  <a16:creationId xmlns:a16="http://schemas.microsoft.com/office/drawing/2014/main" id="{5A332C67-AF11-F94A-E0AA-50E4C2443DB3}"/>
                </a:ext>
              </a:extLst>
            </p:cNvPr>
            <p:cNvSpPr/>
            <p:nvPr/>
          </p:nvSpPr>
          <p:spPr>
            <a:xfrm>
              <a:off x="4033013" y="2816677"/>
              <a:ext cx="3922212" cy="529958"/>
            </a:xfrm>
            <a:prstGeom prst="cube">
              <a:avLst>
                <a:gd name="adj" fmla="val 17308"/>
              </a:avLst>
            </a:prstGeom>
            <a:solidFill>
              <a:srgbClr val="0099FF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Franklin Gothic Book" panose="020B05030201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E14A499-F18A-3645-2A8C-B527253182A5}"/>
                </a:ext>
              </a:extLst>
            </p:cNvPr>
            <p:cNvSpPr txBox="1"/>
            <p:nvPr/>
          </p:nvSpPr>
          <p:spPr>
            <a:xfrm>
              <a:off x="3963078" y="3488940"/>
              <a:ext cx="3922212" cy="1245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rgbClr val="0000FF"/>
                  </a:solidFill>
                  <a:latin typeface="Franklin Gothic Book" panose="020B0503020102020204" pitchFamily="34" charset="0"/>
                  <a:cs typeface="Arial" pitchFamily="34" charset="0"/>
                </a:rPr>
                <a:t>FOC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RESERVASI </a:t>
              </a:r>
              <a:r>
                <a:rPr lang="en-US" altLang="ko-KR" sz="2400" b="1" dirty="0" err="1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hingga</a:t>
              </a: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 PENDAFTARAN</a:t>
              </a:r>
            </a:p>
            <a:p>
              <a:pPr marL="342900" indent="-342900">
                <a:buFontTx/>
                <a:buChar char="-"/>
              </a:pPr>
              <a:r>
                <a:rPr lang="en-US" altLang="ko-KR" sz="2400" b="1" dirty="0">
                  <a:solidFill>
                    <a:schemeClr val="tx2">
                      <a:lumMod val="75000"/>
                    </a:schemeClr>
                  </a:solidFill>
                  <a:latin typeface="Franklin Gothic Book" panose="020B0503020102020204" pitchFamily="34" charset="0"/>
                  <a:cs typeface="Arial" pitchFamily="34" charset="0"/>
                </a:rPr>
                <a:t>PELAYANAN DOKTER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81F4054-E440-E9BD-AC02-C53ABED7EAA4}"/>
                </a:ext>
              </a:extLst>
            </p:cNvPr>
            <p:cNvSpPr txBox="1"/>
            <p:nvPr/>
          </p:nvSpPr>
          <p:spPr>
            <a:xfrm>
              <a:off x="4170173" y="2877513"/>
              <a:ext cx="3657600" cy="4394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21 </a:t>
              </a:r>
              <a:r>
                <a:rPr lang="en-US" altLang="ko-KR" sz="3000" b="1" dirty="0" err="1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Oktober</a:t>
              </a:r>
              <a:r>
                <a:rPr lang="en-US" altLang="ko-KR" sz="3000" b="1" dirty="0">
                  <a:solidFill>
                    <a:schemeClr val="bg1"/>
                  </a:solidFill>
                  <a:latin typeface="Franklin Gothic Book" panose="020B0503020102020204" pitchFamily="34" charset="0"/>
                  <a:cs typeface="Arial" pitchFamily="34" charset="0"/>
                </a:rPr>
                <a:t> 2024</a:t>
              </a:r>
              <a:endParaRPr lang="ko-KR" altLang="en-US" sz="3000" b="1" dirty="0">
                <a:solidFill>
                  <a:schemeClr val="bg1"/>
                </a:solidFill>
                <a:latin typeface="Franklin Gothic Book" panose="020B0503020102020204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995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8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 txBox="1">
            <a:spLocks/>
          </p:cNvSpPr>
          <p:nvPr/>
        </p:nvSpPr>
        <p:spPr>
          <a:xfrm>
            <a:off x="137160" y="163295"/>
            <a:ext cx="18013680" cy="101498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PROYEKSI PENGGUNAAN APLIKASI</a:t>
            </a:r>
          </a:p>
        </p:txBody>
      </p:sp>
      <p:sp>
        <p:nvSpPr>
          <p:cNvPr id="2" name="AutoShape 2" descr="Home - Jasamedika Transmedi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6AB8-8DFE-9A77-15B2-EE9BEC6AE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7857" y="93828"/>
            <a:ext cx="1851398" cy="5558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611000-0960-E38F-780C-BB059A78E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985" y="1177710"/>
            <a:ext cx="9391015" cy="873270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DEF71A-3266-C3CA-F439-4587242C608E}"/>
              </a:ext>
            </a:extLst>
          </p:cNvPr>
          <p:cNvSpPr txBox="1">
            <a:spLocks/>
          </p:cNvSpPr>
          <p:nvPr/>
        </p:nvSpPr>
        <p:spPr>
          <a:xfrm>
            <a:off x="1313815" y="1181100"/>
            <a:ext cx="6458585" cy="8732703"/>
          </a:xfrm>
          <a:prstGeom prst="rect">
            <a:avLst/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0" scaled="1"/>
            <a:tileRect/>
          </a:gra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LOKUS :</a:t>
            </a: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Farmasi</a:t>
            </a: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Bedah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Sentral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FOC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PENUNJANG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LABORATORIUM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RADIOLOGI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PATOLOGI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BOUGENVILLE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KHEMO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HD</a:t>
            </a:r>
          </a:p>
          <a:p>
            <a:pPr lvl="1">
              <a:buFontTx/>
              <a:buChar char="-"/>
            </a:pPr>
            <a:r>
              <a:rPr lang="en-US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CANCER CENTER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GRIYA HUSADA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JALAN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INAP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RAWAT DARURAT</a:t>
            </a:r>
          </a:p>
          <a:p>
            <a:pPr>
              <a:buFontTx/>
              <a:buChar char="-"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MCU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CATATAN :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Tulisan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kuning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masih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dipikirkan</a:t>
            </a:r>
            <a:r>
              <a:rPr lang="en-US" sz="2400" b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polanya</a:t>
            </a:r>
            <a:endParaRPr lang="en-US" sz="2400" b="1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921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5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  <a:solidFill>
            <a:srgbClr val="336699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33669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3076" name="Picture 4" descr="Thank You Gif - GIFcen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057" y="5033069"/>
            <a:ext cx="5313910" cy="398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"/>
          <p:cNvSpPr txBox="1"/>
          <p:nvPr/>
        </p:nvSpPr>
        <p:spPr>
          <a:xfrm>
            <a:off x="2819400" y="3358713"/>
            <a:ext cx="8819592" cy="1712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4510"/>
              </a:lnSpc>
              <a:spcBef>
                <a:spcPct val="0"/>
              </a:spcBef>
            </a:pPr>
            <a:r>
              <a:rPr lang="id-ID" sz="9600" dirty="0">
                <a:solidFill>
                  <a:srgbClr val="3973AD"/>
                </a:solidFill>
                <a:latin typeface="Open Sans Extra Bold"/>
              </a:rPr>
              <a:t>TERIMA KASIH</a:t>
            </a:r>
            <a:endParaRPr lang="en-US" sz="9600" dirty="0">
              <a:solidFill>
                <a:srgbClr val="3973AD"/>
              </a:solidFill>
              <a:latin typeface="Open Sans Extra Bold"/>
            </a:endParaRPr>
          </a:p>
        </p:txBody>
      </p:sp>
      <p:pic>
        <p:nvPicPr>
          <p:cNvPr id="2050" name="Picture 2" descr="Benefits of Teamwork and understanding each other - Pro Development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2206" y="2425154"/>
            <a:ext cx="4762500" cy="52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516</Words>
  <Application>Microsoft Office PowerPoint</Application>
  <PresentationFormat>Custom</PresentationFormat>
  <Paragraphs>170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Bahnschrift Condensed</vt:lpstr>
      <vt:lpstr>Franklin Gothic Medium Cond</vt:lpstr>
      <vt:lpstr>Franklin Gothic Book</vt:lpstr>
      <vt:lpstr>Open Sans Extra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Dell OptiPlex</dc:creator>
  <cp:lastModifiedBy>Dell OptiPlex</cp:lastModifiedBy>
  <cp:revision>99</cp:revision>
  <dcterms:created xsi:type="dcterms:W3CDTF">2006-08-16T00:00:00Z</dcterms:created>
  <dcterms:modified xsi:type="dcterms:W3CDTF">2024-10-02T12:50:49Z</dcterms:modified>
  <dc:identifier>DAF27wZCZa4</dc:identifier>
</cp:coreProperties>
</file>

<file path=docProps/thumbnail.jpeg>
</file>